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3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3/26/2024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870872" y="636519"/>
            <a:ext cx="6959497" cy="8484193"/>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200539"/>
            <a:ext cx="6120130" cy="238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300" b="1" dirty="0">
                <a:solidFill>
                  <a:srgbClr val="0057A8"/>
                </a:solidFill>
                <a:latin typeface="Helvetica" pitchFamily="2" charset="0"/>
                <a:ea typeface="Times New Roman" panose="02020603050405020304" pitchFamily="18" charset="0"/>
                <a:cs typeface="HelveticaNeueLT-Roman"/>
              </a:rPr>
              <a:t>A Unique Opportunity To Purchase A Detached Residence Offering Much Inherent Character Standing In Grounds Of Approximatel</a:t>
            </a:r>
            <a:r>
              <a:rPr lang="en-GB" sz="1300" b="1" dirty="0">
                <a:solidFill>
                  <a:srgbClr val="0057A8"/>
                </a:solidFill>
                <a:effectLst/>
                <a:latin typeface="Helvetica" pitchFamily="2" charset="0"/>
                <a:ea typeface="Times New Roman" panose="02020603050405020304" pitchFamily="18" charset="0"/>
                <a:cs typeface="HelveticaNeueLT-Roman"/>
              </a:rPr>
              <a:t>y One Third Of An Acre Enjoying Ample Parking And Detached Double Garage With Studio Over </a:t>
            </a:r>
            <a:endParaRPr lang="en-GB" sz="1300" b="1" dirty="0">
              <a:solidFill>
                <a:srgbClr val="0057A8"/>
              </a:solidFill>
              <a:latin typeface="Helvetica" pitchFamily="2" charset="0"/>
              <a:ea typeface="Times New Roman" panose="02020603050405020304" pitchFamily="18" charset="0"/>
              <a:cs typeface="HelveticaNeueLT-Roman"/>
            </a:endParaRPr>
          </a:p>
          <a:p>
            <a:pPr algn="ctr">
              <a:lnSpc>
                <a:spcPct val="127000"/>
              </a:lnSpc>
            </a:pPr>
            <a:endParaRPr lang="en-GB" sz="7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latin typeface="Helvetica" pitchFamily="2" charset="0"/>
                <a:ea typeface="Times New Roman" panose="02020603050405020304" pitchFamily="18" charset="0"/>
                <a:cs typeface="HelveticaNeueLT-Roman"/>
              </a:rPr>
              <a:t>Spacious Lounge</a:t>
            </a:r>
            <a:r>
              <a:rPr lang="en-GB" sz="1200" dirty="0">
                <a:solidFill>
                  <a:srgbClr val="000000"/>
                </a:solidFill>
                <a:effectLst/>
                <a:latin typeface="Helvetica" pitchFamily="2" charset="0"/>
                <a:ea typeface="Times New Roman" panose="02020603050405020304" pitchFamily="18" charset="0"/>
                <a:cs typeface="HelveticaNeueLT-Roman"/>
              </a:rPr>
              <a:t> • Stylish Modern Kitchen • Sitting Room/Conservatory Extension • </a:t>
            </a:r>
          </a:p>
          <a:p>
            <a:pPr algn="ctr">
              <a:lnSpc>
                <a:spcPct val="127000"/>
              </a:lnSpc>
            </a:pPr>
            <a:r>
              <a:rPr lang="en-GB" sz="1200" dirty="0">
                <a:solidFill>
                  <a:srgbClr val="000000"/>
                </a:solidFill>
                <a:effectLst/>
                <a:latin typeface="Helvetica" pitchFamily="2" charset="0"/>
                <a:ea typeface="Times New Roman" panose="02020603050405020304" pitchFamily="18" charset="0"/>
                <a:cs typeface="HelveticaNeueLT-Roman"/>
              </a:rPr>
              <a:t>Three First Floor Bedrooms – Main Bedroom With En-Suite Shower Room/WC •</a:t>
            </a:r>
          </a:p>
          <a:p>
            <a:pPr algn="ctr">
              <a:lnSpc>
                <a:spcPct val="127000"/>
              </a:lnSpc>
            </a:pPr>
            <a:r>
              <a:rPr lang="en-GB" sz="1200" dirty="0">
                <a:solidFill>
                  <a:srgbClr val="000000"/>
                </a:solidFill>
                <a:latin typeface="Helvetica" pitchFamily="2" charset="0"/>
                <a:ea typeface="Times New Roman" panose="02020603050405020304" pitchFamily="18" charset="0"/>
                <a:cs typeface="HelveticaNeueLT-Roman"/>
              </a:rPr>
              <a:t>Family Bathroom/WC</a:t>
            </a:r>
            <a:r>
              <a:rPr lang="en-GB" sz="1200" dirty="0">
                <a:solidFill>
                  <a:srgbClr val="000000"/>
                </a:solidFill>
                <a:effectLst/>
                <a:latin typeface="Helvetica" pitchFamily="2" charset="0"/>
                <a:ea typeface="Times New Roman" panose="02020603050405020304" pitchFamily="18" charset="0"/>
                <a:cs typeface="HelveticaNeueLT-Roman"/>
              </a:rPr>
              <a:t> • Wonderful Extensive Gardens • </a:t>
            </a:r>
          </a:p>
          <a:p>
            <a:pPr algn="ctr">
              <a:lnSpc>
                <a:spcPct val="127000"/>
              </a:lnSpc>
            </a:pPr>
            <a:r>
              <a:rPr lang="en-GB" sz="1200" dirty="0">
                <a:solidFill>
                  <a:srgbClr val="000000"/>
                </a:solidFill>
                <a:latin typeface="Helvetica" pitchFamily="2" charset="0"/>
                <a:ea typeface="Times New Roman" panose="02020603050405020304" pitchFamily="18" charset="0"/>
                <a:cs typeface="HelveticaNeueLT-Roman"/>
              </a:rPr>
              <a:t>Gas Central Heating &amp; Double Glazed Windows</a:t>
            </a:r>
            <a:r>
              <a:rPr lang="en-GB" sz="1200" dirty="0">
                <a:solidFill>
                  <a:srgbClr val="000000"/>
                </a:solidFill>
                <a:effectLst/>
                <a:latin typeface="Helvetica" pitchFamily="2" charset="0"/>
                <a:ea typeface="Times New Roman" panose="02020603050405020304" pitchFamily="18" charset="0"/>
                <a:cs typeface="HelveticaNeueLT-Roman"/>
              </a:rPr>
              <a:t> • NO ONWARD CHAIN</a:t>
            </a:r>
            <a:r>
              <a:rPr lang="en-GB" sz="1050" dirty="0">
                <a:solidFill>
                  <a:srgbClr val="000000"/>
                </a:solidFill>
                <a:effectLst/>
                <a:latin typeface="Helvetica" pitchFamily="2" charset="0"/>
                <a:ea typeface="Times New Roman" panose="02020603050405020304" pitchFamily="18" charset="0"/>
                <a:cs typeface="HelveticaNeueLT-Roman"/>
              </a:rPr>
              <a:t>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602818" y="1928006"/>
            <a:ext cx="1748228" cy="68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latin typeface="HelveticaNeueLT-Roman"/>
                <a:ea typeface="Times New Roman" panose="02020603050405020304" pitchFamily="18" charset="0"/>
                <a:cs typeface="HelveticaNeueLT-Roman"/>
              </a:rPr>
              <a:t>Offers In The Region Of:</a:t>
            </a:r>
            <a:r>
              <a:rPr lang="en-GB" sz="1200" dirty="0">
                <a:solidFill>
                  <a:srgbClr val="0057A8"/>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695</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solidFill>
                  <a:srgbClr val="000000"/>
                </a:solidFill>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83923" y="2020771"/>
            <a:ext cx="4063365" cy="68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400" b="1" cap="all" dirty="0">
                <a:solidFill>
                  <a:srgbClr val="FFFFFF"/>
                </a:solidFill>
                <a:effectLst/>
                <a:latin typeface="Arial" panose="020B0604020202020204" pitchFamily="34" charset="0"/>
                <a:ea typeface="Times New Roman" panose="02020603050405020304" pitchFamily="18" charset="0"/>
              </a:rPr>
              <a:t>Old school </a:t>
            </a:r>
            <a:r>
              <a:rPr lang="en-GB" sz="1400" b="1" cap="all" dirty="0">
                <a:solidFill>
                  <a:srgbClr val="FFFFFF"/>
                </a:solidFill>
                <a:latin typeface="Arial" panose="020B0604020202020204" pitchFamily="34" charset="0"/>
                <a:ea typeface="Times New Roman" panose="02020603050405020304" pitchFamily="18" charset="0"/>
              </a:rPr>
              <a:t>house, school lane, </a:t>
            </a:r>
            <a:r>
              <a:rPr lang="en-GB" sz="1400" b="1" cap="all" dirty="0" err="1">
                <a:solidFill>
                  <a:srgbClr val="FFFFFF"/>
                </a:solidFill>
                <a:latin typeface="Arial" panose="020B0604020202020204" pitchFamily="34" charset="0"/>
                <a:ea typeface="Times New Roman" panose="02020603050405020304" pitchFamily="18" charset="0"/>
              </a:rPr>
              <a:t>exmouth</a:t>
            </a:r>
            <a:r>
              <a:rPr lang="en-GB" sz="1400" b="1" cap="all" dirty="0">
                <a:solidFill>
                  <a:srgbClr val="FFFFFF"/>
                </a:solidFill>
                <a:latin typeface="Arial" panose="020B0604020202020204" pitchFamily="34" charset="0"/>
                <a:ea typeface="Times New Roman" panose="02020603050405020304" pitchFamily="18" charset="0"/>
              </a:rPr>
              <a:t>, ex8 3AP</a:t>
            </a:r>
            <a:endParaRPr lang="en-GB" sz="20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91347" y="9797386"/>
            <a:ext cx="6840220" cy="59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pic>
        <p:nvPicPr>
          <p:cNvPr id="1028" name="Picture 4">
            <a:extLst>
              <a:ext uri="{FF2B5EF4-FFF2-40B4-BE49-F238E27FC236}">
                <a16:creationId xmlns:a16="http://schemas.microsoft.com/office/drawing/2014/main" id="{32415E20-E677-6745-8250-0484111D8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949" y="2850857"/>
            <a:ext cx="6050096" cy="42274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F592599-48C4-AA0F-47C0-5E83A0EF4E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0895"/>
          <a:stretch/>
        </p:blipFill>
        <p:spPr bwMode="auto">
          <a:xfrm>
            <a:off x="560529" y="582565"/>
            <a:ext cx="3182937" cy="21510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B171744-9D56-FD0F-C5F9-82AA1F7AAB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0090" y="557913"/>
            <a:ext cx="3237384" cy="21510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11761E7B-56FB-2371-9508-107BBC99D1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120" y="2869733"/>
            <a:ext cx="3201347" cy="21333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9F07C56-243A-EECE-BC46-A1DCBE6FAB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5144" y="2869731"/>
            <a:ext cx="3227610" cy="213330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7016449-284D-B104-9D34-0DFDBD391F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529" y="5221294"/>
            <a:ext cx="3182937" cy="216620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465E08B7-8885-F5EC-6AA5-709733081E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5144" y="5163814"/>
            <a:ext cx="3227610" cy="22236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imeline&#10;&#10;Description automatically generated">
            <a:extLst>
              <a:ext uri="{FF2B5EF4-FFF2-40B4-BE49-F238E27FC236}">
                <a16:creationId xmlns:a16="http://schemas.microsoft.com/office/drawing/2014/main" id="{68A35DEC-BD43-BB39-B1F9-C917362CCD48}"/>
              </a:ext>
            </a:extLst>
          </p:cNvPr>
          <p:cNvPicPr>
            <a:picLocks noChangeAspect="1"/>
          </p:cNvPicPr>
          <p:nvPr/>
        </p:nvPicPr>
        <p:blipFill>
          <a:blip r:embed="rId11"/>
          <a:stretch>
            <a:fillRect/>
          </a:stretch>
        </p:blipFill>
        <p:spPr>
          <a:xfrm>
            <a:off x="2511572" y="7640925"/>
            <a:ext cx="2510478" cy="1878428"/>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356681"/>
          </a:xfrm>
          <a:prstGeom prst="rect">
            <a:avLst/>
          </a:prstGeom>
          <a:noFill/>
        </p:spPr>
        <p:txBody>
          <a:bodyPr wrap="square" rtlCol="0">
            <a:spAutoFit/>
          </a:bodyPr>
          <a:lstStyle/>
          <a:p>
            <a:pPr algn="ctr"/>
            <a:r>
              <a:rPr lang="en-GB" sz="1400" b="1" i="0" dirty="0">
                <a:effectLst/>
                <a:latin typeface="Inter"/>
              </a:rPr>
              <a:t>Old School House, School Lane, Exmouth, Devon, EX8 3AP</a:t>
            </a:r>
          </a:p>
          <a:p>
            <a:pPr algn="l"/>
            <a:endParaRPr lang="en-GB" sz="1100" b="0" i="0" dirty="0">
              <a:effectLst/>
              <a:latin typeface="Inter"/>
            </a:endParaRPr>
          </a:p>
          <a:p>
            <a:r>
              <a:rPr lang="en-GB" sz="1000" dirty="0">
                <a:latin typeface="Helvetica" panose="020B0604020202020204" pitchFamily="34" charset="0"/>
                <a:cs typeface="Helvetica" panose="020B0604020202020204" pitchFamily="34" charset="0"/>
              </a:rPr>
              <a:t>Pennys are delighted to offer for sale this former cottage school of Withycombe Raleigh village, now part of greater Exmouth. Age of original build unknown but an old map shows it on the same revision as St Micheals Church, which was demolished in 1866 to build the Withycombe Raleigh Primary School which stands at the bottom of the lane now.</a:t>
            </a:r>
            <a:br>
              <a:rPr lang="en-GB" sz="1000" dirty="0">
                <a:latin typeface="Helvetica" panose="020B0604020202020204" pitchFamily="34" charset="0"/>
                <a:cs typeface="Helvetica" panose="020B0604020202020204" pitchFamily="34" charset="0"/>
              </a:rPr>
            </a:br>
            <a:r>
              <a:rPr lang="en-GB" sz="1000" dirty="0">
                <a:latin typeface="Helvetica" panose="020B0604020202020204" pitchFamily="34" charset="0"/>
                <a:cs typeface="Helvetica" panose="020B0604020202020204" pitchFamily="34" charset="0"/>
              </a:rPr>
              <a:t>The property is tucked away, being at the top of a single track lane which becomes a footpath after the house, so well away from passing traffic. Note that the largest vehicle that will fit up the lane is a transit van. There is easy access to local shops, pub, bus stop, schools, etc via the lane or nearby footpath. The house has been used for home working for the last 25 years, affording separate office space and workshop without the confining feel of an estate property. The grounds are quite private, covering about one third of an acre, and have potential for a degree of self sufficiency or further development.</a:t>
            </a:r>
          </a:p>
          <a:p>
            <a:br>
              <a:rPr lang="en-GB" sz="1000" dirty="0">
                <a:latin typeface="Helvetica" panose="020B0604020202020204" pitchFamily="34" charset="0"/>
                <a:cs typeface="Helvetica" panose="020B0604020202020204" pitchFamily="34" charset="0"/>
              </a:rPr>
            </a:br>
            <a:r>
              <a:rPr lang="en-GB" sz="1000" dirty="0">
                <a:latin typeface="Helvetica" panose="020B0604020202020204" pitchFamily="34" charset="0"/>
                <a:cs typeface="Helvetica" panose="020B0604020202020204" pitchFamily="34" charset="0"/>
              </a:rPr>
              <a:t>The wilder area of garden away from the house is recently planted as an orchard, with a variety of fruit trees and wild flowers. In Spring there are lots of bluebells and also blossom on the fruit trees and Wisteria to the front and side of the house. The accommodation has been extended over recent years and now provides wonderful family living accommodation. Outside there is parking for numerous cars/vehicles and a detached coach house with double garage and workshop downstairs, and studio over, providing an ideal environment for those needing to work from home, overflow accommodation, storage etc. The gardens are beautifully well tended with a patio sun terrace and mature flower beds and borders. Viewing of this unique property is highly recommended.</a:t>
            </a:r>
          </a:p>
          <a:p>
            <a:endParaRPr lang="en-GB" sz="1000" dirty="0">
              <a:latin typeface="Helvetica" panose="020B0604020202020204" pitchFamily="34" charset="0"/>
              <a:cs typeface="Helvetica" panose="020B0604020202020204" pitchFamily="34" charset="0"/>
            </a:endParaRPr>
          </a:p>
          <a:p>
            <a:r>
              <a:rPr lang="en-GB" sz="1000" b="1" dirty="0">
                <a:latin typeface="Helvetica" panose="020B0604020202020204" pitchFamily="34" charset="0"/>
                <a:cs typeface="Helvetica" panose="020B0604020202020204" pitchFamily="34" charset="0"/>
              </a:rPr>
              <a:t>THE ACCOMMODATION COMPRISES: </a:t>
            </a:r>
            <a:r>
              <a:rPr lang="en-GB" sz="1000" dirty="0">
                <a:latin typeface="Helvetica" panose="020B0604020202020204" pitchFamily="34" charset="0"/>
                <a:cs typeface="Helvetica" panose="020B0604020202020204" pitchFamily="34" charset="0"/>
              </a:rPr>
              <a:t>Composite front door with solar canopy and pir light leading into:</a:t>
            </a:r>
          </a:p>
          <a:p>
            <a:endParaRPr lang="en-GB" sz="1000" dirty="0">
              <a:latin typeface="Helvetica" panose="020B0604020202020204" pitchFamily="34" charset="0"/>
              <a:cs typeface="Helvetica" panose="020B0604020202020204" pitchFamily="34" charset="0"/>
            </a:endParaRPr>
          </a:p>
          <a:p>
            <a:r>
              <a:rPr lang="en-GB" sz="1000" b="1" dirty="0">
                <a:latin typeface="Helvetica" panose="020B0604020202020204" pitchFamily="34" charset="0"/>
                <a:cs typeface="Helvetica" panose="020B0604020202020204" pitchFamily="34" charset="0"/>
              </a:rPr>
              <a:t>RECEPTION HALL: </a:t>
            </a:r>
            <a:r>
              <a:rPr lang="en-GB" sz="1000" dirty="0">
                <a:latin typeface="Helvetica" panose="020B0604020202020204" pitchFamily="34" charset="0"/>
                <a:cs typeface="Helvetica" panose="020B0604020202020204" pitchFamily="34" charset="0"/>
              </a:rPr>
              <a:t>With stairs rising to the first floor landing and useful understairs storage cupboard beneath; radiator; laminate flooring; cupboard housing electric consumer unit and electric meter; coved ceiling; recess ceiling spotlighting.</a:t>
            </a:r>
          </a:p>
          <a:p>
            <a:endParaRPr lang="en-GB" sz="1000" dirty="0">
              <a:latin typeface="Helvetica" panose="020B0604020202020204" pitchFamily="34" charset="0"/>
              <a:cs typeface="Helvetica" panose="020B0604020202020204" pitchFamily="34" charset="0"/>
            </a:endParaRPr>
          </a:p>
          <a:p>
            <a:r>
              <a:rPr lang="en-GB" sz="1000" b="1" dirty="0">
                <a:latin typeface="Helvetica" panose="020B0604020202020204" pitchFamily="34" charset="0"/>
                <a:cs typeface="Helvetica" panose="020B0604020202020204" pitchFamily="34" charset="0"/>
              </a:rPr>
              <a:t>LOUNGE: </a:t>
            </a:r>
            <a:r>
              <a:rPr lang="en-GB" sz="1000" dirty="0">
                <a:latin typeface="Helvetica" panose="020B0604020202020204" pitchFamily="34" charset="0"/>
                <a:cs typeface="Helvetica" panose="020B0604020202020204" pitchFamily="34" charset="0"/>
              </a:rPr>
              <a:t>5.94m x 3.78m (19'6" x 12'5") A spacious and most attractive room with three sets of uPVC double glazed windows to front and side aspects; feature Minster Stone fireplace housing log burner standing on matching hearth; television point; feature arched wall recess with shelving and cabinet; radiator; coved ceiling.</a:t>
            </a:r>
          </a:p>
          <a:p>
            <a:endParaRPr lang="en-GB" sz="1000" dirty="0">
              <a:latin typeface="Helvetica" panose="020B0604020202020204" pitchFamily="34" charset="0"/>
              <a:cs typeface="Helvetica" panose="020B0604020202020204" pitchFamily="34" charset="0"/>
            </a:endParaRPr>
          </a:p>
          <a:p>
            <a:r>
              <a:rPr lang="en-GB" sz="1000" b="1" dirty="0">
                <a:latin typeface="Helvetica" panose="020B0604020202020204" pitchFamily="34" charset="0"/>
                <a:cs typeface="Helvetica" panose="020B0604020202020204" pitchFamily="34" charset="0"/>
              </a:rPr>
              <a:t>KITCHEN: </a:t>
            </a:r>
            <a:r>
              <a:rPr lang="en-GB" sz="1000" dirty="0">
                <a:latin typeface="Helvetica" panose="020B0604020202020204" pitchFamily="34" charset="0"/>
                <a:cs typeface="Helvetica" panose="020B0604020202020204" pitchFamily="34" charset="0"/>
              </a:rPr>
              <a:t>4.14m x 3.18m (13'7" x 10'5") A stylish modern kitchen fitted with a range of wood effect work top surfaces with attractive tiled surrounds; range of base cupboards, drawer units, integrated dishwasher, space and plumbing for washing machine beneath work tops; matching range of wall units at eye-level; sink unit; inset four ring induction hob with extractor hood over with light; space for American style fridge/freezer; recess ceiling spotlighting; laminate flooring; double glazed window to rear aspect; double glazed bi-folding doors opening to:</a:t>
            </a:r>
          </a:p>
          <a:p>
            <a:endParaRPr lang="en-GB" sz="1000" dirty="0">
              <a:latin typeface="Helvetica" panose="020B0604020202020204" pitchFamily="34" charset="0"/>
              <a:cs typeface="Helvetica" panose="020B0604020202020204" pitchFamily="34" charset="0"/>
            </a:endParaRPr>
          </a:p>
          <a:p>
            <a:r>
              <a:rPr lang="en-GB" sz="1000" b="1" dirty="0">
                <a:latin typeface="Helvetica" panose="020B0604020202020204" pitchFamily="34" charset="0"/>
                <a:cs typeface="Helvetica" panose="020B0604020202020204" pitchFamily="34" charset="0"/>
              </a:rPr>
              <a:t>SITTING ROOM/CONSERVATORY EXTENSION: </a:t>
            </a:r>
            <a:r>
              <a:rPr lang="en-GB" sz="1000" dirty="0">
                <a:latin typeface="Helvetica" panose="020B0604020202020204" pitchFamily="34" charset="0"/>
                <a:cs typeface="Helvetica" panose="020B0604020202020204" pitchFamily="34" charset="0"/>
              </a:rPr>
              <a:t>5.61m x 3.35m (18'5" x 11'0") An excellent addition to the accommodation with exposed brick walls and wood ceiling beams; double glazed windows overlooking the gardens; "open flat" double glazed </a:t>
            </a:r>
            <a:r>
              <a:rPr lang="en-GB" sz="1000" dirty="0" err="1">
                <a:latin typeface="Helvetica" panose="020B0604020202020204" pitchFamily="34" charset="0"/>
                <a:cs typeface="Helvetica" panose="020B0604020202020204" pitchFamily="34" charset="0"/>
              </a:rPr>
              <a:t>french</a:t>
            </a:r>
            <a:r>
              <a:rPr lang="en-GB" sz="1000" dirty="0">
                <a:latin typeface="Helvetica" panose="020B0604020202020204" pitchFamily="34" charset="0"/>
                <a:cs typeface="Helvetica" panose="020B0604020202020204" pitchFamily="34" charset="0"/>
              </a:rPr>
              <a:t> doors opening onto the rear garden sun terrace; wall mounted glazed gas log effect fire.</a:t>
            </a:r>
          </a:p>
          <a:p>
            <a:endParaRPr lang="en-GB" sz="1000" dirty="0">
              <a:latin typeface="Helvetica" panose="020B0604020202020204" pitchFamily="34" charset="0"/>
              <a:cs typeface="Helvetica" panose="020B0604020202020204" pitchFamily="34" charset="0"/>
            </a:endParaRPr>
          </a:p>
          <a:p>
            <a:r>
              <a:rPr lang="en-GB" sz="1000" b="1" dirty="0">
                <a:latin typeface="Helvetica" panose="020B0604020202020204" pitchFamily="34" charset="0"/>
                <a:cs typeface="Helvetica" panose="020B0604020202020204" pitchFamily="34" charset="0"/>
              </a:rPr>
              <a:t>FIRST FLOOR LANDING: </a:t>
            </a:r>
            <a:r>
              <a:rPr lang="en-GB" sz="1000" dirty="0">
                <a:latin typeface="Helvetica" panose="020B0604020202020204" pitchFamily="34" charset="0"/>
                <a:cs typeface="Helvetica" panose="020B0604020202020204" pitchFamily="34" charset="0"/>
              </a:rPr>
              <a:t>Double glazed window on half-landing; doors leading to:</a:t>
            </a:r>
          </a:p>
          <a:p>
            <a:endParaRPr lang="en-GB" sz="1000" dirty="0">
              <a:latin typeface="Helvetica" panose="020B0604020202020204" pitchFamily="34" charset="0"/>
              <a:cs typeface="Helvetica" panose="020B0604020202020204" pitchFamily="34" charset="0"/>
            </a:endParaRPr>
          </a:p>
          <a:p>
            <a:r>
              <a:rPr lang="en-GB" sz="1000" b="1" dirty="0">
                <a:latin typeface="Helvetica" panose="020B0604020202020204" pitchFamily="34" charset="0"/>
                <a:cs typeface="Helvetica" panose="020B0604020202020204" pitchFamily="34" charset="0"/>
              </a:rPr>
              <a:t>BEDROOM ONE:</a:t>
            </a:r>
            <a:r>
              <a:rPr lang="en-GB" sz="1000" dirty="0">
                <a:latin typeface="Helvetica" panose="020B0604020202020204" pitchFamily="34" charset="0"/>
                <a:cs typeface="Helvetica" panose="020B0604020202020204" pitchFamily="34" charset="0"/>
              </a:rPr>
              <a:t> 3.18m x 3.02m (10'5" x 9'11") A fine main bedroom with double glazed window to rear aspect; radiator; recess ceiling spotlighting; walk-in wardrobe with clothes rail, shelf and light; door to:</a:t>
            </a:r>
          </a:p>
          <a:p>
            <a:endParaRPr lang="en-GB" sz="1000" dirty="0">
              <a:latin typeface="Helvetica" panose="020B0604020202020204" pitchFamily="34" charset="0"/>
              <a:cs typeface="Helvetica" panose="020B0604020202020204" pitchFamily="34" charset="0"/>
            </a:endParaRPr>
          </a:p>
          <a:p>
            <a:r>
              <a:rPr lang="en-GB" sz="1000" b="1" dirty="0">
                <a:latin typeface="Helvetica" panose="020B0604020202020204" pitchFamily="34" charset="0"/>
                <a:cs typeface="Helvetica" panose="020B0604020202020204" pitchFamily="34" charset="0"/>
              </a:rPr>
              <a:t>EN-SUITE SHOWER ROOM/WC: </a:t>
            </a:r>
            <a:r>
              <a:rPr lang="en-GB" sz="1000" dirty="0">
                <a:latin typeface="Helvetica" panose="020B0604020202020204" pitchFamily="34" charset="0"/>
                <a:cs typeface="Helvetica" panose="020B0604020202020204" pitchFamily="34" charset="0"/>
              </a:rPr>
              <a:t>A modern suite comprising of a spacious shower cubicle with splashback walls and Grohe thermostatic mixer shower unit; pedestal wash hand basin; WC with push button flush; tiled walls; recess ceiling spotlighting; double glazed window.</a:t>
            </a:r>
          </a:p>
          <a:p>
            <a:endParaRPr lang="en-GB" sz="1000" dirty="0">
              <a:latin typeface="Helvetica" panose="020B0604020202020204" pitchFamily="34" charset="0"/>
              <a:cs typeface="Helvetica" panose="020B0604020202020204" pitchFamily="34" charset="0"/>
            </a:endParaRPr>
          </a:p>
          <a:p>
            <a:r>
              <a:rPr lang="en-GB" sz="1000" b="1" dirty="0">
                <a:latin typeface="Helvetica" panose="020B0604020202020204" pitchFamily="34" charset="0"/>
                <a:cs typeface="Helvetica" panose="020B0604020202020204" pitchFamily="34" charset="0"/>
              </a:rPr>
              <a:t>BEDROOM TWO:</a:t>
            </a:r>
            <a:r>
              <a:rPr lang="en-GB" sz="1000" dirty="0">
                <a:latin typeface="Helvetica" panose="020B0604020202020204" pitchFamily="34" charset="0"/>
                <a:cs typeface="Helvetica" panose="020B0604020202020204" pitchFamily="34" charset="0"/>
              </a:rPr>
              <a:t> 12' 2" plus door recess x 9' 8" (3.71m x 2.95m) plus door recess. Double glazed window to side aspect; feature part sloping ceiling; radiator; access to roof space. </a:t>
            </a:r>
          </a:p>
          <a:p>
            <a:endParaRPr lang="en-GB" sz="1000" dirty="0">
              <a:latin typeface="Helvetica" panose="020B0604020202020204" pitchFamily="34" charset="0"/>
              <a:cs typeface="Helvetica" panose="020B0604020202020204" pitchFamily="34" charset="0"/>
            </a:endParaRPr>
          </a:p>
          <a:p>
            <a:r>
              <a:rPr lang="en-GB" sz="1000" b="1" dirty="0">
                <a:latin typeface="Helvetica" panose="020B0604020202020204" pitchFamily="34" charset="0"/>
                <a:cs typeface="Helvetica" panose="020B0604020202020204" pitchFamily="34" charset="0"/>
              </a:rPr>
              <a:t>BEDROOM THREE: </a:t>
            </a:r>
            <a:r>
              <a:rPr lang="en-GB" sz="1000" dirty="0">
                <a:latin typeface="Helvetica" panose="020B0604020202020204" pitchFamily="34" charset="0"/>
                <a:cs typeface="Helvetica" panose="020B0604020202020204" pitchFamily="34" charset="0"/>
              </a:rPr>
              <a:t>12' 0" x 9' 9" (3.66m x 2.97m) plus doorway recess. Double glazed window to side aspect; feature part sloping ceiling; radiator.</a:t>
            </a:r>
          </a:p>
          <a:p>
            <a:endParaRPr lang="en-GB" sz="1000" dirty="0">
              <a:latin typeface="Helvetica" panose="020B0604020202020204" pitchFamily="34" charset="0"/>
              <a:cs typeface="Helvetica" panose="020B0604020202020204" pitchFamily="34" charset="0"/>
            </a:endParaRPr>
          </a:p>
          <a:p>
            <a:r>
              <a:rPr lang="en-GB" sz="1000" b="1" dirty="0">
                <a:latin typeface="Helvetica" panose="020B0604020202020204" pitchFamily="34" charset="0"/>
                <a:cs typeface="Helvetica" panose="020B0604020202020204" pitchFamily="34" charset="0"/>
              </a:rPr>
              <a:t>BATHROOM/WC:</a:t>
            </a:r>
            <a:r>
              <a:rPr lang="en-GB" sz="1000" dirty="0">
                <a:latin typeface="Helvetica" panose="020B0604020202020204" pitchFamily="34" charset="0"/>
                <a:cs typeface="Helvetica" panose="020B0604020202020204" pitchFamily="34" charset="0"/>
              </a:rPr>
              <a:t> 9' 0" x 7' 6" (2.74m x 2.29m) A spacious bathroom comprising of a bath with Grohe thermostatic mixer/shower attachment and shower splash screen; wash hand basin set in display surface with fitted mirror with integrated light &amp; shaver socket over, cabinets beneath and adjoining range of matching storage cabinets housing "A" rated Potterton gold condensing combi boiler for hot water and radiators; WC; chrome heated towel rail; double glazed window.</a:t>
            </a:r>
          </a:p>
          <a:p>
            <a:endParaRPr lang="en-GB" sz="1000" dirty="0">
              <a:latin typeface="Helvetica" panose="020B0604020202020204" pitchFamily="34" charset="0"/>
              <a:cs typeface="Helvetica" panose="020B0604020202020204" pitchFamily="34" charset="0"/>
            </a:endParaRPr>
          </a:p>
          <a:p>
            <a:pPr algn="l"/>
            <a:endParaRPr lang="en-GB" sz="1100" b="0" i="0" dirty="0">
              <a:effectLst/>
              <a:latin typeface="Inter"/>
            </a:endParaRPr>
          </a:p>
          <a:p>
            <a:pPr algn="l"/>
            <a:endParaRPr lang="en-GB" sz="1100" b="0" i="0" dirty="0">
              <a:effectLst/>
              <a:latin typeface="Inter"/>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50991" y="522605"/>
            <a:ext cx="6429244" cy="5001369"/>
          </a:xfrm>
          <a:prstGeom prst="rect">
            <a:avLst/>
          </a:prstGeom>
          <a:noFill/>
        </p:spPr>
        <p:txBody>
          <a:bodyPr wrap="square" rtlCol="0">
            <a:spAutoFit/>
          </a:bodyPr>
          <a:lstStyle/>
          <a:p>
            <a:r>
              <a:rPr lang="en-GB" sz="1100" b="1" dirty="0">
                <a:latin typeface="Helvetica" panose="020B0604020202020204" pitchFamily="34" charset="0"/>
                <a:cs typeface="Helvetica" panose="020B0604020202020204" pitchFamily="34" charset="0"/>
              </a:rPr>
              <a:t>OUTSIDE: </a:t>
            </a:r>
            <a:r>
              <a:rPr lang="en-GB" sz="1100" dirty="0">
                <a:latin typeface="Helvetica" panose="020B0604020202020204" pitchFamily="34" charset="0"/>
                <a:cs typeface="Helvetica" panose="020B0604020202020204" pitchFamily="34" charset="0"/>
              </a:rPr>
              <a:t>The property enjoys a wonderful tucked away and secluded location standing in grounds we understand of approximately one third of an acre. To the front of the property there is a patio garden area with colourful well stocked flower beds which gives access through to the wonderful gardens which comprise of well-tended lawned areas edged with mature flower beds and shrubs. Timber summer house with decked area directly to the front. The well tended gardens extend to a wildlife garden area which is home to an array of wildlife with orchard and surrounding trees. From this area a pedestrian side gate gives access to a pedestrian lane. To the rear of the property there is a gated entrance giving access to a large block paved parking area for numerous cars which in-turn gives access to a:</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LARGE DETACHED DOUBLE GARAGE with STUDIO over</a:t>
            </a:r>
            <a:r>
              <a:rPr lang="en-GB" sz="1100" dirty="0">
                <a:latin typeface="Helvetica" panose="020B0604020202020204" pitchFamily="34" charset="0"/>
                <a:cs typeface="Helvetica" panose="020B0604020202020204" pitchFamily="34" charset="0"/>
              </a:rPr>
              <a:t>:  With twin remote control doors;  large fixed work-bench;  racking; lighting;  plentiful sockets; tap near door. </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FIRST FLOOR STUDIO/OFFICE: </a:t>
            </a:r>
            <a:r>
              <a:rPr lang="en-GB" sz="1100" dirty="0">
                <a:latin typeface="Helvetica" panose="020B0604020202020204" pitchFamily="34" charset="0"/>
                <a:cs typeface="Helvetica" panose="020B0604020202020204" pitchFamily="34" charset="0"/>
              </a:rPr>
              <a:t>24' 10" maximum x 12' 3" (7.57m x 3.73m) measurement excluding two dormer window recesses which overlook the house and garden; two double glazed Velux windows; sink unit set in work surface with cupboards beneath; wood effect laminate flooring;  recess ceiling lighting; ample power sockets; door to:</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SHOWER ROOM/WC: </a:t>
            </a:r>
            <a:r>
              <a:rPr lang="en-GB" sz="1100" dirty="0">
                <a:latin typeface="Helvetica" panose="020B0604020202020204" pitchFamily="34" charset="0"/>
                <a:cs typeface="Helvetica" panose="020B0604020202020204" pitchFamily="34" charset="0"/>
              </a:rPr>
              <a:t>Comprising of a tiled shower cubicle with shower unit; WC; part sloping ceiling; double glazed window.</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DIRECTIONS: </a:t>
            </a:r>
            <a:r>
              <a:rPr lang="en-GB" sz="1100" dirty="0">
                <a:latin typeface="Helvetica" panose="020B0604020202020204" pitchFamily="34" charset="0"/>
                <a:cs typeface="Helvetica" panose="020B0604020202020204" pitchFamily="34" charset="0"/>
              </a:rPr>
              <a:t>The property is at the top of a single track lane. Come past the terraced houses on the left and continue up the tree-lined section. This opens out further up and Old School House is on the right. There are schools, shops, pub, and bus stops not far from the bottom of the lane, and a doctors surgery rated outstanding by CQC about 20 mins walk away. Town centre and railway station are about 25 mins on foot.</a:t>
            </a:r>
          </a:p>
          <a:p>
            <a:pPr algn="l"/>
            <a:endParaRPr lang="en-GB" sz="1100" b="0" i="0" dirty="0">
              <a:effectLst/>
              <a:latin typeface="Inter"/>
            </a:endParaRPr>
          </a:p>
          <a:p>
            <a:endParaRPr lang="en-US" sz="1100" dirty="0">
              <a:latin typeface="Helvetica" pitchFamily="2" charset="0"/>
            </a:endParaRPr>
          </a:p>
          <a:p>
            <a:endParaRPr lang="en-US" sz="1100" dirty="0">
              <a:latin typeface="Helvetica" pitchFamily="2" charset="0"/>
            </a:endParaRPr>
          </a:p>
        </p:txBody>
      </p:sp>
      <p:pic>
        <p:nvPicPr>
          <p:cNvPr id="1030" name="Picture 6">
            <a:extLst>
              <a:ext uri="{FF2B5EF4-FFF2-40B4-BE49-F238E27FC236}">
                <a16:creationId xmlns:a16="http://schemas.microsoft.com/office/drawing/2014/main" id="{64AC088E-39AC-C18D-2D7D-6AAA516F6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991" y="5643169"/>
            <a:ext cx="6285563" cy="4216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1536</Words>
  <Application>Microsoft Office PowerPoint</Application>
  <PresentationFormat>Custom</PresentationFormat>
  <Paragraphs>53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HelveticaNeueLT-Roman</vt:lpstr>
      <vt:lpstr>Inter</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15</cp:revision>
  <cp:lastPrinted>2024-03-26T13:07:35Z</cp:lastPrinted>
  <dcterms:created xsi:type="dcterms:W3CDTF">2023-03-19T13:39:10Z</dcterms:created>
  <dcterms:modified xsi:type="dcterms:W3CDTF">2024-03-26T13:07:41Z</dcterms:modified>
</cp:coreProperties>
</file>